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777240"/>
            <a:ext cx="9144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1">
                <a:solidFill>
                  <a:srgbClr val="F56BA0"/>
                </a:solidFill>
                <a:latin typeface="Geist Mono"/>
              </a:rPr>
              <a:t>THE 301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874519"/>
            <a:ext cx="10607040" cy="19202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5800" b="1">
                <a:solidFill>
                  <a:srgbClr val="FFFFFF"/>
                </a:solidFill>
                <a:latin typeface="Geist"/>
              </a:rPr>
              <a:t>Teams and customization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3886200"/>
            <a:ext cx="9144000" cy="11887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</a:pPr>
            <a:r>
              <a:rPr sz="2300" b="0">
                <a:solidFill>
                  <a:srgbClr val="A1A1A1"/>
                </a:solidFill>
                <a:latin typeface="Geist"/>
              </a:rPr>
              <a:t>Scale the discipline across a team, and bend it to your stack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5257800"/>
            <a:ext cx="91440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600" b="0">
                <a:solidFill>
                  <a:srgbClr val="7D7D7D"/>
                </a:solidFill>
                <a:latin typeface="Geist"/>
              </a:rPr>
              <a:t>Review panels, context budgets, custom skills, and evals.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635508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100">
                <a:solidFill>
                  <a:srgbClr val="A1A1A1"/>
                </a:solidFill>
                <a:latin typeface="Geist Mono"/>
              </a:rPr>
              <a:t>agent</a:t>
            </a:r>
            <a:r>
              <a:rPr sz="1100">
                <a:solidFill>
                  <a:srgbClr val="565656"/>
                </a:solidFill>
                <a:latin typeface="Geist Mono"/>
              </a:rPr>
              <a:t>-skills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61104" y="635508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100" b="0">
                <a:solidFill>
                  <a:srgbClr val="565656"/>
                </a:solidFill>
                <a:latin typeface="Geist Mono"/>
              </a:rPr>
              <a:t>agent-skills 301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22792" y="6355080"/>
            <a:ext cx="2743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100" b="0">
                <a:solidFill>
                  <a:srgbClr val="565656"/>
                </a:solidFill>
                <a:latin typeface="Geist Mono"/>
              </a:rPr>
              <a:t>1 / 7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777240"/>
            <a:ext cx="9144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1">
                <a:solidFill>
                  <a:srgbClr val="F56BA0"/>
                </a:solidFill>
                <a:latin typeface="Geist Mono"/>
              </a:rPr>
              <a:t>TEAM PROJECTS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207008"/>
            <a:ext cx="1051560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000" b="1">
                <a:solidFill>
                  <a:srgbClr val="FFFFFF"/>
                </a:solidFill>
                <a:latin typeface="Geist"/>
              </a:rPr>
              <a:t>Ship past a panel, not a rubber stamp</a:t>
            </a:r>
          </a:p>
        </p:txBody>
      </p:sp>
      <p:pic>
        <p:nvPicPr>
          <p:cNvPr id="4" name="Picture 3" descr="team-workfl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4008" y="2057400"/>
            <a:ext cx="6583680" cy="37033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22960" y="5943600"/>
            <a:ext cx="105156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400" b="0">
                <a:solidFill>
                  <a:srgbClr val="7D7D7D"/>
                </a:solidFill>
                <a:latin typeface="Geist"/>
              </a:rPr>
              <a:t>/ship fans out to four specialist personas in parallel, then merges one go / no-go.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635508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100">
                <a:solidFill>
                  <a:srgbClr val="A1A1A1"/>
                </a:solidFill>
                <a:latin typeface="Geist Mono"/>
              </a:rPr>
              <a:t>agent</a:t>
            </a:r>
            <a:r>
              <a:rPr sz="1100">
                <a:solidFill>
                  <a:srgbClr val="565656"/>
                </a:solidFill>
                <a:latin typeface="Geist Mono"/>
              </a:rPr>
              <a:t>-skills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61104" y="635508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100" b="0">
                <a:solidFill>
                  <a:srgbClr val="565656"/>
                </a:solidFill>
                <a:latin typeface="Geist Mono"/>
              </a:rPr>
              <a:t>agent-skills 301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22792" y="6355080"/>
            <a:ext cx="2743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100" b="0">
                <a:solidFill>
                  <a:srgbClr val="565656"/>
                </a:solidFill>
                <a:latin typeface="Geist Mono"/>
              </a:rPr>
              <a:t>2 / 7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777240"/>
            <a:ext cx="9144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1">
                <a:solidFill>
                  <a:srgbClr val="F56BA0"/>
                </a:solidFill>
                <a:latin typeface="Geist Mono"/>
              </a:rPr>
              <a:t>CUSTOMIZE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207008"/>
            <a:ext cx="1051560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000" b="1">
                <a:solidFill>
                  <a:srgbClr val="FFFFFF"/>
                </a:solidFill>
                <a:latin typeface="Geist"/>
              </a:rPr>
              <a:t>Four ways to make it yours</a:t>
            </a:r>
          </a:p>
        </p:txBody>
      </p:sp>
      <p:pic>
        <p:nvPicPr>
          <p:cNvPr id="4" name="Picture 3" descr="customiz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4008" y="2057400"/>
            <a:ext cx="6583680" cy="37033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22960" y="5943600"/>
            <a:ext cx="105156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400" b="0">
                <a:solidFill>
                  <a:srgbClr val="7D7D7D"/>
                </a:solidFill>
                <a:latin typeface="Geist"/>
              </a:rPr>
              <a:t>Install all, pick a few, edit them, or write your own. Skills are plain Markdown.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635508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100">
                <a:solidFill>
                  <a:srgbClr val="A1A1A1"/>
                </a:solidFill>
                <a:latin typeface="Geist Mono"/>
              </a:rPr>
              <a:t>agent</a:t>
            </a:r>
            <a:r>
              <a:rPr sz="1100">
                <a:solidFill>
                  <a:srgbClr val="565656"/>
                </a:solidFill>
                <a:latin typeface="Geist Mono"/>
              </a:rPr>
              <a:t>-skills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61104" y="635508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100" b="0">
                <a:solidFill>
                  <a:srgbClr val="565656"/>
                </a:solidFill>
                <a:latin typeface="Geist Mono"/>
              </a:rPr>
              <a:t>agent-skills 301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22792" y="6355080"/>
            <a:ext cx="2743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100" b="0">
                <a:solidFill>
                  <a:srgbClr val="565656"/>
                </a:solidFill>
                <a:latin typeface="Geist Mono"/>
              </a:rPr>
              <a:t>3 / 7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777240"/>
            <a:ext cx="9144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1">
                <a:solidFill>
                  <a:srgbClr val="F56BA0"/>
                </a:solidFill>
                <a:latin typeface="Geist Mono"/>
              </a:rPr>
              <a:t>CONTEXT ENGINEERING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325880"/>
            <a:ext cx="1060704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3600" b="1">
                <a:solidFill>
                  <a:srgbClr val="FFFFFF"/>
                </a:solidFill>
                <a:latin typeface="Geist"/>
              </a:rPr>
              <a:t>Load only what the task needs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2606040"/>
            <a:ext cx="10515600" cy="3566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12000"/>
              </a:lnSpc>
              <a:spcAft>
                <a:spcPts val="1000"/>
              </a:spcAft>
            </a:pPr>
            <a:r>
              <a:rPr sz="1900">
                <a:solidFill>
                  <a:srgbClr val="F56BA0"/>
                </a:solidFill>
                <a:latin typeface="Geist Mono"/>
              </a:rPr>
              <a:t>-  </a:t>
            </a:r>
            <a:r>
              <a:rPr sz="1900">
                <a:solidFill>
                  <a:srgbClr val="EDEDED"/>
                </a:solidFill>
                <a:latin typeface="Geist"/>
              </a:rPr>
              <a:t>More context is not better. Context is a budget you spend deliberately.</a:t>
            </a:r>
          </a:p>
          <a:p>
            <a:pPr>
              <a:lnSpc>
                <a:spcPct val="112000"/>
              </a:lnSpc>
              <a:spcAft>
                <a:spcPts val="1000"/>
              </a:spcAft>
            </a:pPr>
            <a:r>
              <a:rPr sz="1900">
                <a:solidFill>
                  <a:srgbClr val="F56BA0"/>
                </a:solidFill>
                <a:latin typeface="Geist Mono"/>
              </a:rPr>
              <a:t>-  </a:t>
            </a:r>
            <a:r>
              <a:rPr sz="1900">
                <a:solidFill>
                  <a:srgbClr val="EDEDED"/>
                </a:solidFill>
                <a:latin typeface="Geist"/>
              </a:rPr>
              <a:t>context-engineering configures rules files and packs the right information</a:t>
            </a:r>
          </a:p>
          <a:p>
            <a:pPr>
              <a:lnSpc>
                <a:spcPct val="112000"/>
              </a:lnSpc>
              <a:spcAft>
                <a:spcPts val="1000"/>
              </a:spcAft>
            </a:pPr>
            <a:r>
              <a:rPr sz="1900">
                <a:solidFill>
                  <a:srgbClr val="F56BA0"/>
                </a:solidFill>
                <a:latin typeface="Geist Mono"/>
              </a:rPr>
              <a:t>-  </a:t>
            </a:r>
            <a:r>
              <a:rPr sz="1900">
                <a:solidFill>
                  <a:srgbClr val="EDEDED"/>
                </a:solidFill>
                <a:latin typeface="Geist"/>
              </a:rPr>
              <a:t>Working on UI? Load frontend-ui-engineering. Debugging? Load the debugging skill.</a:t>
            </a:r>
          </a:p>
          <a:p>
            <a:pPr>
              <a:lnSpc>
                <a:spcPct val="112000"/>
              </a:lnSpc>
              <a:spcAft>
                <a:spcPts val="1000"/>
              </a:spcAft>
            </a:pPr>
            <a:r>
              <a:rPr sz="1900">
                <a:solidFill>
                  <a:srgbClr val="F56BA0"/>
                </a:solidFill>
                <a:latin typeface="Geist Mono"/>
              </a:rPr>
              <a:t>-  </a:t>
            </a:r>
            <a:r>
              <a:rPr sz="1900">
                <a:solidFill>
                  <a:srgbClr val="EDEDED"/>
                </a:solidFill>
                <a:latin typeface="Geist"/>
              </a:rPr>
              <a:t>The using-agent-skills meta-skill routes each task to the right workflow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635508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100">
                <a:solidFill>
                  <a:srgbClr val="A1A1A1"/>
                </a:solidFill>
                <a:latin typeface="Geist Mono"/>
              </a:rPr>
              <a:t>agent</a:t>
            </a:r>
            <a:r>
              <a:rPr sz="1100">
                <a:solidFill>
                  <a:srgbClr val="565656"/>
                </a:solidFill>
                <a:latin typeface="Geist Mono"/>
              </a:rPr>
              <a:t>-skills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61104" y="635508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100" b="0">
                <a:solidFill>
                  <a:srgbClr val="565656"/>
                </a:solidFill>
                <a:latin typeface="Geist Mono"/>
              </a:rPr>
              <a:t>agent-skills 301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22792" y="6355080"/>
            <a:ext cx="2743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100" b="0">
                <a:solidFill>
                  <a:srgbClr val="565656"/>
                </a:solidFill>
                <a:latin typeface="Geist Mono"/>
              </a:rPr>
              <a:t>4 / 7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777240"/>
            <a:ext cx="9144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1">
                <a:solidFill>
                  <a:srgbClr val="F56BA0"/>
                </a:solidFill>
                <a:latin typeface="Geist Mono"/>
              </a:rPr>
              <a:t>MEASURE IT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325880"/>
            <a:ext cx="1060704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3600" b="1">
                <a:solidFill>
                  <a:srgbClr val="FFFFFF"/>
                </a:solidFill>
                <a:latin typeface="Geist"/>
              </a:rPr>
              <a:t>The skills are measured, not asserted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2606040"/>
            <a:ext cx="10515600" cy="3566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12000"/>
              </a:lnSpc>
              <a:spcAft>
                <a:spcPts val="1000"/>
              </a:spcAft>
            </a:pPr>
            <a:r>
              <a:rPr sz="1900">
                <a:solidFill>
                  <a:srgbClr val="F56BA0"/>
                </a:solidFill>
                <a:latin typeface="Geist Mono"/>
              </a:rPr>
              <a:t>-  </a:t>
            </a:r>
            <a:r>
              <a:rPr sz="1900">
                <a:solidFill>
                  <a:srgbClr val="EDEDED"/>
                </a:solidFill>
                <a:latin typeface="Geist"/>
              </a:rPr>
              <a:t>A three-tier eval framework lives in the repo</a:t>
            </a:r>
          </a:p>
          <a:p>
            <a:pPr>
              <a:lnSpc>
                <a:spcPct val="112000"/>
              </a:lnSpc>
              <a:spcAft>
                <a:spcPts val="1000"/>
              </a:spcAft>
            </a:pPr>
            <a:r>
              <a:rPr sz="1900">
                <a:solidFill>
                  <a:srgbClr val="F56BA0"/>
                </a:solidFill>
                <a:latin typeface="Geist Mono"/>
              </a:rPr>
              <a:t>-  </a:t>
            </a:r>
            <a:r>
              <a:rPr sz="1900">
                <a:solidFill>
                  <a:srgbClr val="EDEDED"/>
                </a:solidFill>
                <a:latin typeface="Geist"/>
              </a:rPr>
              <a:t>Tier 1 checks structure. Tier 2 checks routing so no two skills collide.</a:t>
            </a:r>
          </a:p>
          <a:p>
            <a:pPr>
              <a:lnSpc>
                <a:spcPct val="112000"/>
              </a:lnSpc>
              <a:spcAft>
                <a:spcPts val="1000"/>
              </a:spcAft>
            </a:pPr>
            <a:r>
              <a:rPr sz="1900">
                <a:solidFill>
                  <a:srgbClr val="F56BA0"/>
                </a:solidFill>
                <a:latin typeface="Geist Mono"/>
              </a:rPr>
              <a:t>-  </a:t>
            </a:r>
            <a:r>
              <a:rPr sz="1900">
                <a:solidFill>
                  <a:srgbClr val="EDEDED"/>
                </a:solidFill>
                <a:latin typeface="Geist"/>
              </a:rPr>
              <a:t>Tier 3 grades a real execution trace against per-skill expectations</a:t>
            </a:r>
          </a:p>
          <a:p>
            <a:pPr>
              <a:lnSpc>
                <a:spcPct val="112000"/>
              </a:lnSpc>
              <a:spcAft>
                <a:spcPts val="1000"/>
              </a:spcAft>
            </a:pPr>
            <a:r>
              <a:rPr sz="1900">
                <a:solidFill>
                  <a:srgbClr val="F56BA0"/>
                </a:solidFill>
                <a:latin typeface="Geist Mono"/>
              </a:rPr>
              <a:t>-  </a:t>
            </a:r>
            <a:r>
              <a:rPr sz="1900">
                <a:solidFill>
                  <a:srgbClr val="EDEDED"/>
                </a:solidFill>
                <a:latin typeface="Geist"/>
              </a:rPr>
              <a:t>Some of it runs in CI, so regressions are caught early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635508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100">
                <a:solidFill>
                  <a:srgbClr val="A1A1A1"/>
                </a:solidFill>
                <a:latin typeface="Geist Mono"/>
              </a:rPr>
              <a:t>agent</a:t>
            </a:r>
            <a:r>
              <a:rPr sz="1100">
                <a:solidFill>
                  <a:srgbClr val="565656"/>
                </a:solidFill>
                <a:latin typeface="Geist Mono"/>
              </a:rPr>
              <a:t>-skills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61104" y="635508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100" b="0">
                <a:solidFill>
                  <a:srgbClr val="565656"/>
                </a:solidFill>
                <a:latin typeface="Geist Mono"/>
              </a:rPr>
              <a:t>agent-skills 301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22792" y="6355080"/>
            <a:ext cx="2743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100" b="0">
                <a:solidFill>
                  <a:srgbClr val="565656"/>
                </a:solidFill>
                <a:latin typeface="Geist Mono"/>
              </a:rPr>
              <a:t>5 / 7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777240"/>
            <a:ext cx="9144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1">
                <a:solidFill>
                  <a:srgbClr val="F56BA0"/>
                </a:solidFill>
                <a:latin typeface="Geist Mono"/>
              </a:rPr>
              <a:t>ROLL OUT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325880"/>
            <a:ext cx="1060704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3600" b="1">
                <a:solidFill>
                  <a:srgbClr val="FFFFFF"/>
                </a:solidFill>
                <a:latin typeface="Geist"/>
              </a:rPr>
              <a:t>One source of truth for the whole team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2606040"/>
            <a:ext cx="10515600" cy="3566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12000"/>
              </a:lnSpc>
              <a:spcAft>
                <a:spcPts val="1000"/>
              </a:spcAft>
            </a:pPr>
            <a:r>
              <a:rPr sz="1900">
                <a:solidFill>
                  <a:srgbClr val="F56BA0"/>
                </a:solidFill>
                <a:latin typeface="Geist Mono"/>
              </a:rPr>
              <a:t>-  </a:t>
            </a:r>
            <a:r>
              <a:rPr sz="1900">
                <a:solidFill>
                  <a:srgbClr val="EDEDED"/>
                </a:solidFill>
                <a:latin typeface="Geist"/>
              </a:rPr>
              <a:t>Commit your edited skills to version control</a:t>
            </a:r>
          </a:p>
          <a:p>
            <a:pPr>
              <a:lnSpc>
                <a:spcPct val="112000"/>
              </a:lnSpc>
              <a:spcAft>
                <a:spcPts val="1000"/>
              </a:spcAft>
            </a:pPr>
            <a:r>
              <a:rPr sz="1900">
                <a:solidFill>
                  <a:srgbClr val="F56BA0"/>
                </a:solidFill>
                <a:latin typeface="Geist Mono"/>
              </a:rPr>
              <a:t>-  </a:t>
            </a:r>
            <a:r>
              <a:rPr sz="1900">
                <a:solidFill>
                  <a:srgbClr val="EDEDED"/>
                </a:solidFill>
                <a:latin typeface="Geist"/>
              </a:rPr>
              <a:t>Every engineer and their agent share the same conventions</a:t>
            </a:r>
          </a:p>
          <a:p>
            <a:pPr>
              <a:lnSpc>
                <a:spcPct val="112000"/>
              </a:lnSpc>
              <a:spcAft>
                <a:spcPts val="1000"/>
              </a:spcAft>
            </a:pPr>
            <a:r>
              <a:rPr sz="1900">
                <a:solidFill>
                  <a:srgbClr val="F56BA0"/>
                </a:solidFill>
                <a:latin typeface="Geist Mono"/>
              </a:rPr>
              <a:t>-  </a:t>
            </a:r>
            <a:r>
              <a:rPr sz="1900">
                <a:solidFill>
                  <a:srgbClr val="EDEDED"/>
                </a:solidFill>
                <a:latin typeface="Geist"/>
              </a:rPr>
              <a:t>Spec and task artifacts are living documents during the work</a:t>
            </a:r>
          </a:p>
          <a:p>
            <a:pPr>
              <a:lnSpc>
                <a:spcPct val="112000"/>
              </a:lnSpc>
              <a:spcAft>
                <a:spcPts val="1000"/>
              </a:spcAft>
            </a:pPr>
            <a:r>
              <a:rPr sz="1900">
                <a:solidFill>
                  <a:srgbClr val="F56BA0"/>
                </a:solidFill>
                <a:latin typeface="Geist Mono"/>
              </a:rPr>
              <a:t>-  </a:t>
            </a:r>
            <a:r>
              <a:rPr sz="1900">
                <a:solidFill>
                  <a:srgbClr val="EDEDED"/>
                </a:solidFill>
                <a:latin typeface="Geist"/>
              </a:rPr>
              <a:t>New team members inherit the standards on day one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635508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100">
                <a:solidFill>
                  <a:srgbClr val="A1A1A1"/>
                </a:solidFill>
                <a:latin typeface="Geist Mono"/>
              </a:rPr>
              <a:t>agent</a:t>
            </a:r>
            <a:r>
              <a:rPr sz="1100">
                <a:solidFill>
                  <a:srgbClr val="565656"/>
                </a:solidFill>
                <a:latin typeface="Geist Mono"/>
              </a:rPr>
              <a:t>-skills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61104" y="635508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100" b="0">
                <a:solidFill>
                  <a:srgbClr val="565656"/>
                </a:solidFill>
                <a:latin typeface="Geist Mono"/>
              </a:rPr>
              <a:t>agent-skills 301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22792" y="6355080"/>
            <a:ext cx="2743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100" b="0">
                <a:solidFill>
                  <a:srgbClr val="565656"/>
                </a:solidFill>
                <a:latin typeface="Geist Mono"/>
              </a:rPr>
              <a:t>6 / 7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097280" y="1783080"/>
            <a:ext cx="9966960" cy="18288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</a:pPr>
            <a:r>
              <a:rPr sz="4000" b="1">
                <a:solidFill>
                  <a:srgbClr val="FFFFFF"/>
                </a:solidFill>
                <a:latin typeface="Geist"/>
              </a:rPr>
              <a:t>Encode your team’s standards once. Every agent follows them.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822960" y="3840480"/>
            <a:ext cx="7680960" cy="868680"/>
          </a:xfrm>
          <a:prstGeom prst="roundRect">
            <a:avLst/>
          </a:prstGeom>
          <a:solidFill>
            <a:srgbClr val="0E0E0E"/>
          </a:solidFill>
          <a:ln w="12700">
            <a:solidFill>
              <a:srgbClr val="2E2E2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56032" tIns="182880"/>
          <a:lstStyle/>
          <a:p>
            <a:pPr algn="ctr"/>
            <a:r>
              <a:rPr sz="2000">
                <a:solidFill>
                  <a:srgbClr val="F56BA0"/>
                </a:solidFill>
                <a:latin typeface="Geist Mono"/>
              </a:rPr>
              <a:t>$ </a:t>
            </a:r>
            <a:r>
              <a:rPr sz="2000">
                <a:solidFill>
                  <a:srgbClr val="EDEDED"/>
                </a:solidFill>
                <a:latin typeface="Geist Mono"/>
              </a:rPr>
              <a:t>npx skills add addyosmani/agent-skills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" y="5029200"/>
            <a:ext cx="996696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600" b="0">
                <a:solidFill>
                  <a:srgbClr val="7D7D7D"/>
                </a:solidFill>
                <a:latin typeface="Geist Mono"/>
              </a:rPr>
              <a:t>skills.addy.ie/teach   github.com/addyosmani/agent-skills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635508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100">
                <a:solidFill>
                  <a:srgbClr val="A1A1A1"/>
                </a:solidFill>
                <a:latin typeface="Geist Mono"/>
              </a:rPr>
              <a:t>agent</a:t>
            </a:r>
            <a:r>
              <a:rPr sz="1100">
                <a:solidFill>
                  <a:srgbClr val="565656"/>
                </a:solidFill>
                <a:latin typeface="Geist Mono"/>
              </a:rPr>
              <a:t>-skills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61104" y="635508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100" b="0">
                <a:solidFill>
                  <a:srgbClr val="565656"/>
                </a:solidFill>
                <a:latin typeface="Geist Mono"/>
              </a:rPr>
              <a:t>agent-skills 301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22792" y="6355080"/>
            <a:ext cx="2743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100" b="0">
                <a:solidFill>
                  <a:srgbClr val="565656"/>
                </a:solidFill>
                <a:latin typeface="Geist Mono"/>
              </a:rPr>
              <a:t>7 / 7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